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4"/>
    <p:sldMasterId id="2147483689" r:id="rId5"/>
  </p:sldMasterIdLst>
  <p:notesMasterIdLst>
    <p:notesMasterId r:id="rId20"/>
  </p:notesMasterIdLst>
  <p:sldIdLst>
    <p:sldId id="257" r:id="rId6"/>
    <p:sldId id="283" r:id="rId7"/>
    <p:sldId id="280" r:id="rId8"/>
    <p:sldId id="274" r:id="rId9"/>
    <p:sldId id="294" r:id="rId10"/>
    <p:sldId id="291" r:id="rId11"/>
    <p:sldId id="286" r:id="rId12"/>
    <p:sldId id="292" r:id="rId13"/>
    <p:sldId id="293" r:id="rId14"/>
    <p:sldId id="281" r:id="rId15"/>
    <p:sldId id="287" r:id="rId16"/>
    <p:sldId id="295" r:id="rId17"/>
    <p:sldId id="296" r:id="rId18"/>
    <p:sldId id="256" r:id="rId19"/>
  </p:sldIdLst>
  <p:sldSz cx="12192000" cy="6858000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D85FAE-D131-4603-BB27-5866C28544FA}">
          <p14:sldIdLst>
            <p14:sldId id="257"/>
            <p14:sldId id="283"/>
            <p14:sldId id="280"/>
            <p14:sldId id="274"/>
            <p14:sldId id="294"/>
            <p14:sldId id="291"/>
            <p14:sldId id="286"/>
            <p14:sldId id="292"/>
            <p14:sldId id="293"/>
            <p14:sldId id="281"/>
            <p14:sldId id="287"/>
            <p14:sldId id="295"/>
            <p14:sldId id="296"/>
            <p14:sldId id="256"/>
          </p14:sldIdLst>
        </p14:section>
        <p14:section name="Untitled Section" id="{67D61B52-29FD-48FE-961A-40FE83EA78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Eirin" initials="VE" lastIdx="1" clrIdx="0">
    <p:extLst>
      <p:ext uri="{19B8F6BF-5375-455C-9EA6-DF929625EA0E}">
        <p15:presenceInfo xmlns:p15="http://schemas.microsoft.com/office/powerpoint/2012/main" userId="Valeria Ei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442"/>
    <a:srgbClr val="2AAD89"/>
    <a:srgbClr val="0B6192"/>
    <a:srgbClr val="C4E0C0"/>
    <a:srgbClr val="63575E"/>
    <a:srgbClr val="3C3C58"/>
    <a:srgbClr val="62C4DD"/>
    <a:srgbClr val="00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730"/>
  </p:normalViewPr>
  <p:slideViewPr>
    <p:cSldViewPr snapToGrid="0" snapToObjects="1" showGuides="1">
      <p:cViewPr varScale="1">
        <p:scale>
          <a:sx n="81" d="100"/>
          <a:sy n="81" d="100"/>
        </p:scale>
        <p:origin x="907" y="6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78312C0-815D-41C1-847A-181C9A0624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D3DBE2-4FA4-42FB-B31F-6F07E0089D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F1ADB8-EFF2-4F82-9F30-362A8E5E0C51}" type="datetimeFigureOut">
              <a:rPr lang="de-DE"/>
              <a:pPr>
                <a:defRPr/>
              </a:pPr>
              <a:t>26.10.2020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E7CBED1E-846D-44F0-89FE-573A29FF8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DB5939A-807C-4D13-B3A6-B5BBF098F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BCEBF7-7B34-4A2C-B6A6-1D8A16E373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90CD2B-D8FF-4D10-8758-11C94138A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162033-262A-4665-AA1D-90EF7191DA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16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864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3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817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lienbildplatzhalter 1">
            <a:extLst>
              <a:ext uri="{FF2B5EF4-FFF2-40B4-BE49-F238E27FC236}">
                <a16:creationId xmlns:a16="http://schemas.microsoft.com/office/drawing/2014/main" id="{65746629-4464-44BB-9936-9116F205D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izenplatzhalter 2">
            <a:extLst>
              <a:ext uri="{FF2B5EF4-FFF2-40B4-BE49-F238E27FC236}">
                <a16:creationId xmlns:a16="http://schemas.microsoft.com/office/drawing/2014/main" id="{B2FE191A-C77A-45E6-849F-F2034367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0243" name="Foliennummernplatzhalter 3">
            <a:extLst>
              <a:ext uri="{FF2B5EF4-FFF2-40B4-BE49-F238E27FC236}">
                <a16:creationId xmlns:a16="http://schemas.microsoft.com/office/drawing/2014/main" id="{83B63156-5111-4EA4-BF4C-94666F08B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6C14FC-92B3-4FDD-BB0F-B515C306230E}" type="slidenum">
              <a:rPr lang="de-DE" altLang="de-D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62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7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29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2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146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62033-262A-4665-AA1D-90EF7191DA0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38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Ein Bild, das Schaltkreis enthält.&#10;&#10;Automatisch generierte Beschreibung">
            <a:extLst>
              <a:ext uri="{FF2B5EF4-FFF2-40B4-BE49-F238E27FC236}">
                <a16:creationId xmlns:a16="http://schemas.microsoft.com/office/drawing/2014/main" id="{3F25DFB1-5631-4A63-BAD1-C526C8073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57568"/>
            <a:ext cx="12192000" cy="58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id="{50495FA9-25C4-4D18-816A-F371CCF8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196" y="241625"/>
            <a:ext cx="1685607" cy="11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8">
            <a:extLst>
              <a:ext uri="{FF2B5EF4-FFF2-40B4-BE49-F238E27FC236}">
                <a16:creationId xmlns:a16="http://schemas.microsoft.com/office/drawing/2014/main" id="{25A4FE8E-2BEB-43B3-B5F6-D7C321C0EB9A}"/>
              </a:ext>
            </a:extLst>
          </p:cNvPr>
          <p:cNvSpPr/>
          <p:nvPr/>
        </p:nvSpPr>
        <p:spPr>
          <a:xfrm>
            <a:off x="5775325" y="6411913"/>
            <a:ext cx="641350" cy="446087"/>
          </a:xfrm>
          <a:prstGeom prst="rect">
            <a:avLst/>
          </a:prstGeom>
          <a:solidFill>
            <a:srgbClr val="42A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" i="1" dirty="0">
                <a:latin typeface="+mj-lt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12728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9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6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6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9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7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5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156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1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0C8CFC0A-A6F8-42D4-8E72-7299917016B1}"/>
              </a:ext>
            </a:extLst>
          </p:cNvPr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9EB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21586FB8-B6E6-437E-8B1A-2D03D9D2295A}"/>
              </a:ext>
            </a:extLst>
          </p:cNvPr>
          <p:cNvSpPr/>
          <p:nvPr/>
        </p:nvSpPr>
        <p:spPr>
          <a:xfrm>
            <a:off x="5775325" y="6411913"/>
            <a:ext cx="641350" cy="446087"/>
          </a:xfrm>
          <a:prstGeom prst="rect">
            <a:avLst/>
          </a:prstGeom>
          <a:solidFill>
            <a:srgbClr val="42A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" i="1" dirty="0">
                <a:latin typeface="+mj-lt"/>
              </a:rPr>
              <a:t>Environment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67514"/>
            <a:ext cx="9144000" cy="2387600"/>
          </a:xfrm>
        </p:spPr>
        <p:txBody>
          <a:bodyPr lIns="90000"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147193"/>
            <a:ext cx="9144000" cy="10432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D43E79-2B8C-9E4C-B631-4952A6E536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196" y="241625"/>
            <a:ext cx="1685607" cy="11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3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>
            <a:extLst>
              <a:ext uri="{FF2B5EF4-FFF2-40B4-BE49-F238E27FC236}">
                <a16:creationId xmlns:a16="http://schemas.microsoft.com/office/drawing/2014/main" id="{956E9A84-D46D-4BA4-BE92-E0BFF43E8B15}"/>
              </a:ext>
            </a:extLst>
          </p:cNvPr>
          <p:cNvSpPr/>
          <p:nvPr/>
        </p:nvSpPr>
        <p:spPr bwMode="auto">
          <a:xfrm flipV="1">
            <a:off x="0" y="-2"/>
            <a:ext cx="12192000" cy="1079654"/>
          </a:xfrm>
          <a:prstGeom prst="rect">
            <a:avLst/>
          </a:prstGeom>
          <a:solidFill>
            <a:srgbClr val="42A62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207D9AA-3288-4E08-89DE-55131661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76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B40B-6368-4A6E-9C70-8F740738528E}" type="datetime1">
              <a:rPr lang="de-DE" smtClean="0"/>
              <a:t>26.10.2020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B02BD1E8-4978-40F7-B6B6-032B9CF5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Green City Accord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2F61D43-42D7-4D69-A423-1946D6C9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20FB-C0B9-404D-A014-C70ACB7F89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FB7195F-C0F7-49F3-BDEB-E5230913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828525"/>
            <a:ext cx="10926501" cy="914679"/>
          </a:xfrm>
        </p:spPr>
        <p:txBody>
          <a:bodyPr anchor="t"/>
          <a:lstStyle>
            <a:lvl1pPr>
              <a:defRPr sz="2800">
                <a:solidFill>
                  <a:srgbClr val="3C3C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136500-F0A2-4DB8-A4D9-E571C05C9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607" y="2894012"/>
            <a:ext cx="10926501" cy="320584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D143806-CF0A-7449-A030-F8E2B1CC75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196" y="241625"/>
            <a:ext cx="1685607" cy="11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2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207D9AA-3288-4E08-89DE-55131661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56B5-96BC-43EF-9554-983DAC8DC852}" type="datetime1">
              <a:rPr lang="de-DE" smtClean="0"/>
              <a:t>26.10.2020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B02BD1E8-4978-40F7-B6B6-032B9CF5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Green City Accord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2F61D43-42D7-4D69-A423-1946D6C9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20FB-C0B9-404D-A014-C70ACB7F89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FB7195F-C0F7-49F3-BDEB-E5230913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7" y="1828525"/>
            <a:ext cx="10914927" cy="914679"/>
          </a:xfrm>
        </p:spPr>
        <p:txBody>
          <a:bodyPr anchor="t"/>
          <a:lstStyle>
            <a:lvl1pPr>
              <a:defRPr sz="2800">
                <a:solidFill>
                  <a:srgbClr val="3C3C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A5CF6A6-7562-4E9A-9D3F-DDE906A6DE1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3458" y="2870522"/>
            <a:ext cx="10914925" cy="32524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Rechteck 7">
            <a:extLst>
              <a:ext uri="{FF2B5EF4-FFF2-40B4-BE49-F238E27FC236}">
                <a16:creationId xmlns:a16="http://schemas.microsoft.com/office/drawing/2014/main" id="{F900535F-1862-6245-A3DD-5DA604DE640D}"/>
              </a:ext>
            </a:extLst>
          </p:cNvPr>
          <p:cNvSpPr/>
          <p:nvPr userDrawn="1"/>
        </p:nvSpPr>
        <p:spPr bwMode="auto">
          <a:xfrm flipV="1">
            <a:off x="0" y="-2"/>
            <a:ext cx="12192000" cy="1079654"/>
          </a:xfrm>
          <a:prstGeom prst="rect">
            <a:avLst/>
          </a:prstGeom>
          <a:solidFill>
            <a:srgbClr val="42A62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B07585-D22F-0E47-83CB-8D769C1DD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196" y="241625"/>
            <a:ext cx="1685607" cy="11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207D9AA-3288-4E08-89DE-55131661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C477-DE63-4EA9-8DA4-68371CFBAA2D}" type="datetime1">
              <a:rPr lang="de-DE" smtClean="0"/>
              <a:t>26.10.2020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B02BD1E8-4978-40F7-B6B6-032B9CF5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Green City Accord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2F61D43-42D7-4D69-A423-1946D6C9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20FB-C0B9-404D-A014-C70ACB7F89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FB7195F-C0F7-49F3-BDEB-E5230913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7" y="1828525"/>
            <a:ext cx="10914927" cy="914679"/>
          </a:xfrm>
        </p:spPr>
        <p:txBody>
          <a:bodyPr anchor="t"/>
          <a:lstStyle>
            <a:lvl1pPr>
              <a:defRPr sz="2800">
                <a:solidFill>
                  <a:srgbClr val="3C3C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8CDD341A-16E1-489E-ABC3-B51370BD409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2775" y="2882096"/>
            <a:ext cx="10915650" cy="325200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954FCB11-EB91-F94E-8D17-387C405A7D72}"/>
              </a:ext>
            </a:extLst>
          </p:cNvPr>
          <p:cNvSpPr/>
          <p:nvPr userDrawn="1"/>
        </p:nvSpPr>
        <p:spPr bwMode="auto">
          <a:xfrm flipV="1">
            <a:off x="0" y="-2"/>
            <a:ext cx="12192000" cy="1079654"/>
          </a:xfrm>
          <a:prstGeom prst="rect">
            <a:avLst/>
          </a:prstGeom>
          <a:solidFill>
            <a:srgbClr val="42A62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3A8B68-E424-D04B-97AC-79034A670E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196" y="241625"/>
            <a:ext cx="1685607" cy="11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2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>
            <a:extLst>
              <a:ext uri="{FF2B5EF4-FFF2-40B4-BE49-F238E27FC236}">
                <a16:creationId xmlns:a16="http://schemas.microsoft.com/office/drawing/2014/main" id="{E207D9AA-3288-4E08-89DE-55131661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965E-3096-4130-BE40-7CD1C2005E53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B02BD1E8-4978-40F7-B6B6-032B9CF5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Green City Accord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2F61D43-42D7-4D69-A423-1946D6C9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20FB-C0B9-404D-A014-C70ACB7F89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FB7195F-C0F7-49F3-BDEB-E5230913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7" y="1828525"/>
            <a:ext cx="10914927" cy="914679"/>
          </a:xfrm>
        </p:spPr>
        <p:txBody>
          <a:bodyPr anchor="t"/>
          <a:lstStyle>
            <a:lvl1pPr>
              <a:defRPr sz="2800">
                <a:solidFill>
                  <a:srgbClr val="3C3C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5AD77C-1B21-463E-81B9-769AC0EF0C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2881313"/>
            <a:ext cx="10915650" cy="31956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Rechteck 7">
            <a:extLst>
              <a:ext uri="{FF2B5EF4-FFF2-40B4-BE49-F238E27FC236}">
                <a16:creationId xmlns:a16="http://schemas.microsoft.com/office/drawing/2014/main" id="{2DCF9E41-91A4-C142-8B6D-308F154C9385}"/>
              </a:ext>
            </a:extLst>
          </p:cNvPr>
          <p:cNvSpPr/>
          <p:nvPr userDrawn="1"/>
        </p:nvSpPr>
        <p:spPr bwMode="auto">
          <a:xfrm flipV="1">
            <a:off x="0" y="-2"/>
            <a:ext cx="12192000" cy="1079654"/>
          </a:xfrm>
          <a:prstGeom prst="rect">
            <a:avLst/>
          </a:prstGeom>
          <a:solidFill>
            <a:srgbClr val="42A62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B5DB89B-24EF-6847-8241-0C94AE79B3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196" y="241625"/>
            <a:ext cx="1685607" cy="11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4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033" y="1828525"/>
            <a:ext cx="10938076" cy="914679"/>
          </a:xfrm>
        </p:spPr>
        <p:txBody>
          <a:bodyPr anchor="t"/>
          <a:lstStyle>
            <a:lvl1pPr>
              <a:defRPr sz="2800">
                <a:solidFill>
                  <a:srgbClr val="3C3C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AEDA4F3-7667-442E-A81A-371FD4C0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E678-179A-4914-A7A8-A9DBA913C678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28A25A-DD1C-4F3D-937A-870DF032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Green City Accord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CC2C9AF-636E-461D-99F0-6C5574F9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81AD-4D05-4838-AFD4-4063F07952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34FDB60-E7F3-4CF1-90FD-1A710DF1B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5852" y="2817280"/>
            <a:ext cx="6497257" cy="32787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AF42F95-2EE4-4B13-8B47-E0772D270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033" y="2825218"/>
            <a:ext cx="4185128" cy="3278717"/>
          </a:xfrm>
        </p:spPr>
        <p:txBody>
          <a:bodyPr/>
          <a:lstStyle>
            <a:lvl1pPr marL="0" indent="0">
              <a:buNone/>
              <a:defRPr sz="180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6A631329-7359-5541-8D74-04AABF808C31}"/>
              </a:ext>
            </a:extLst>
          </p:cNvPr>
          <p:cNvSpPr/>
          <p:nvPr userDrawn="1"/>
        </p:nvSpPr>
        <p:spPr bwMode="auto">
          <a:xfrm flipV="1">
            <a:off x="0" y="-2"/>
            <a:ext cx="12192000" cy="1079654"/>
          </a:xfrm>
          <a:prstGeom prst="rect">
            <a:avLst/>
          </a:prstGeom>
          <a:solidFill>
            <a:srgbClr val="42A62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2092DFB-C14E-4D46-9B04-45CA61F213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196" y="241625"/>
            <a:ext cx="1685607" cy="11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2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8B7A9-43CD-4752-8BF8-314B7A7C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04EC3-827E-4F51-AB9E-E3F19E6AE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6BC4-854F-4CB9-A730-F6BFFF942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41A3-A6EE-48EE-93BF-E365BE3546A1}" type="datetime1">
              <a:rPr lang="de-DE" smtClean="0"/>
              <a:t>26.10.2020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B9D91-9552-4076-B6D6-CB190C5E9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Green City Accord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FCDCB-A655-4A7F-BD7B-E3C11704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823D-D765-41C4-B2C3-9D0B0941E3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38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8" r:id="rId2"/>
    <p:sldLayoutId id="2147483673" r:id="rId3"/>
    <p:sldLayoutId id="2147483672" r:id="rId4"/>
    <p:sldLayoutId id="2147483674" r:id="rId5"/>
    <p:sldLayoutId id="2147483675" r:id="rId6"/>
    <p:sldLayoutId id="214748366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AEBC-3948-4367-B9C3-EA950BE2D499}" type="datetimeFigureOut">
              <a:rPr lang="en-GB" smtClean="0"/>
              <a:t>26/10/2020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6596-2819-4842-88C5-B85D2FEF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1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hyperlink" Target="mailto:contact@greencityaccord.eu" TargetMode="External"/><Relationship Id="rId4" Type="http://schemas.openxmlformats.org/officeDocument/2006/relationships/hyperlink" Target="https://ec.europa.eu/environment/urban/green_city_accord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6DC93-E4DA-480E-AB86-84F29AD6F7C1}"/>
              </a:ext>
            </a:extLst>
          </p:cNvPr>
          <p:cNvSpPr txBox="1"/>
          <p:nvPr/>
        </p:nvSpPr>
        <p:spPr>
          <a:xfrm>
            <a:off x="2130641" y="301841"/>
            <a:ext cx="866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Launching event of the Green City Accord</a:t>
            </a:r>
          </a:p>
        </p:txBody>
      </p:sp>
    </p:spTree>
    <p:extLst>
      <p:ext uri="{BB962C8B-B14F-4D97-AF65-F5344CB8AC3E}">
        <p14:creationId xmlns:p14="http://schemas.microsoft.com/office/powerpoint/2010/main" val="377317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1" y="1563053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Why Cities should join?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793E95-5059-452F-B0C9-01736B2B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913" y="2160065"/>
            <a:ext cx="10926501" cy="3694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/>
              <a:t>The Benefits</a:t>
            </a:r>
          </a:p>
          <a:p>
            <a:r>
              <a:rPr lang="en-US" sz="2000" dirty="0"/>
              <a:t>Gain </a:t>
            </a:r>
            <a:r>
              <a:rPr lang="en-US" sz="2000" b="1" dirty="0"/>
              <a:t>Europe-wide visibility</a:t>
            </a:r>
            <a:r>
              <a:rPr lang="en-US" sz="2000" dirty="0"/>
              <a:t> in recognition of your city’s environmental actions and achievements.</a:t>
            </a:r>
          </a:p>
          <a:p>
            <a:r>
              <a:rPr lang="en-US" sz="2000" dirty="0"/>
              <a:t>Contribute to shaping EU environment policy and become part of a community of like-minded cities </a:t>
            </a:r>
            <a:r>
              <a:rPr lang="en-US" sz="2000" b="1" dirty="0"/>
              <a:t>driving the transition </a:t>
            </a:r>
            <a:r>
              <a:rPr lang="en-US" sz="2000" dirty="0"/>
              <a:t>towards a clean and healthy Europe.</a:t>
            </a:r>
          </a:p>
          <a:p>
            <a:r>
              <a:rPr lang="en-US" sz="2000" dirty="0"/>
              <a:t>Increase your </a:t>
            </a:r>
            <a:r>
              <a:rPr lang="en-US" sz="2000" b="1" dirty="0"/>
              <a:t>transparency, accountability and credibility </a:t>
            </a:r>
            <a:r>
              <a:rPr lang="en-US" sz="2000" dirty="0"/>
              <a:t>vis-à-vis the local community.</a:t>
            </a:r>
          </a:p>
          <a:p>
            <a:r>
              <a:rPr lang="en-US" sz="2000" dirty="0"/>
              <a:t>Gain </a:t>
            </a:r>
            <a:r>
              <a:rPr lang="en-US" sz="2000" b="1" dirty="0"/>
              <a:t>better</a:t>
            </a:r>
            <a:r>
              <a:rPr lang="en-US" sz="2000" dirty="0"/>
              <a:t> </a:t>
            </a:r>
            <a:r>
              <a:rPr lang="en-US" sz="2000" b="1" dirty="0"/>
              <a:t>access to EU funding </a:t>
            </a:r>
            <a:r>
              <a:rPr lang="en-US" sz="2000" dirty="0"/>
              <a:t>opportunities.</a:t>
            </a:r>
          </a:p>
          <a:p>
            <a:r>
              <a:rPr lang="en-US" sz="2000" dirty="0"/>
              <a:t>Participate in </a:t>
            </a:r>
            <a:r>
              <a:rPr lang="en-US" sz="2000" b="1" dirty="0"/>
              <a:t>networking events</a:t>
            </a:r>
            <a:r>
              <a:rPr lang="en-US" sz="2000" dirty="0"/>
              <a:t>, avail of capacity-building opportunities. </a:t>
            </a:r>
          </a:p>
          <a:p>
            <a:r>
              <a:rPr lang="en-US" sz="2000" dirty="0"/>
              <a:t>Receive </a:t>
            </a:r>
            <a:r>
              <a:rPr lang="en-US" sz="2000" b="1" dirty="0"/>
              <a:t>tailored guidance and support </a:t>
            </a:r>
            <a:r>
              <a:rPr lang="en-US" sz="2000" dirty="0"/>
              <a:t>via a dedicated helpdesk. </a:t>
            </a:r>
          </a:p>
          <a:p>
            <a:r>
              <a:rPr lang="en-US" sz="2000" b="1" dirty="0"/>
              <a:t>Benchmark </a:t>
            </a:r>
            <a:r>
              <a:rPr lang="en-US" sz="2000" dirty="0"/>
              <a:t>your city achievements against progress in other cities</a:t>
            </a:r>
            <a:r>
              <a:rPr lang="en-US" sz="2000" dirty="0">
                <a:effectLst/>
                <a:cs typeface="Arial" panose="020B0604020202020204" pitchFamily="34" charset="0"/>
              </a:rPr>
              <a:t>.</a:t>
            </a:r>
            <a:endParaRPr lang="de-DE" sz="2000" dirty="0">
              <a:effectLst/>
              <a:cs typeface="Arial" panose="020B0604020202020204" pitchFamily="34" charset="0"/>
            </a:endParaRP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1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560263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How to join?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BFBE2B4-4E14-48DD-964F-5C19DAECD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92" y="2151188"/>
            <a:ext cx="10926501" cy="3694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Accord is open to any city located in the European Union. </a:t>
            </a:r>
          </a:p>
          <a:p>
            <a:pPr marL="0" indent="0">
              <a:buNone/>
            </a:pPr>
            <a:r>
              <a:rPr lang="en-US" sz="2000" b="1" dirty="0"/>
              <a:t>The Accord step by step</a:t>
            </a:r>
          </a:p>
          <a:p>
            <a:r>
              <a:rPr lang="en-US" sz="2000" b="1" dirty="0"/>
              <a:t>SIGN: </a:t>
            </a:r>
            <a:r>
              <a:rPr lang="en-US" sz="2000" dirty="0"/>
              <a:t>The Mayor or an equivalent representative of the council signs the Green City Accord, after an official resolution has been adopted by the local council (or equivalent decision-making body);</a:t>
            </a:r>
          </a:p>
          <a:p>
            <a:r>
              <a:rPr lang="en-US" sz="2000" b="1" dirty="0"/>
              <a:t>DEFINE: </a:t>
            </a:r>
            <a:r>
              <a:rPr lang="en-US" sz="2000" dirty="0"/>
              <a:t>Within two years, the city establishes its ambitious targets in the five domains of the Green City Accord, and determines baseline levels reflecting the starting point in each domain;</a:t>
            </a:r>
          </a:p>
          <a:p>
            <a:r>
              <a:rPr lang="en-US" sz="2000" b="1" dirty="0"/>
              <a:t>ACT: </a:t>
            </a:r>
            <a:r>
              <a:rPr lang="en-US" sz="2000" dirty="0"/>
              <a:t>The city plans and implements policies and </a:t>
            </a:r>
            <a:r>
              <a:rPr lang="en-US" sz="2000" dirty="0" err="1"/>
              <a:t>programmes</a:t>
            </a:r>
            <a:r>
              <a:rPr lang="en-US" sz="2000" dirty="0"/>
              <a:t> in an integrated manner, to achieve its targets by 2030;</a:t>
            </a:r>
          </a:p>
          <a:p>
            <a:r>
              <a:rPr lang="en-US" sz="2000" b="1" dirty="0"/>
              <a:t>MONITOR AND REPORT: </a:t>
            </a:r>
            <a:r>
              <a:rPr lang="en-US" sz="2000" dirty="0"/>
              <a:t>The city reports back on progress every three years through an easy-to-use online tool.</a:t>
            </a:r>
            <a:endParaRPr lang="de-DE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8E2B2-C1AC-4A1E-A4E2-3FAFDE622867}"/>
              </a:ext>
            </a:extLst>
          </p:cNvPr>
          <p:cNvSpPr txBox="1"/>
          <p:nvPr/>
        </p:nvSpPr>
        <p:spPr>
          <a:xfrm>
            <a:off x="4182166" y="6391951"/>
            <a:ext cx="551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3575E"/>
                </a:solidFill>
                <a:latin typeface="+mn-lt"/>
              </a:rPr>
              <a:t>Note: In this initiative, the term ‘city’ refers to an urban area, such as a community, a town, or a city with an administrative unit governed by a city council or another form of democratically elected body</a:t>
            </a:r>
            <a:endParaRPr lang="de-DE" sz="900" dirty="0">
              <a:solidFill>
                <a:srgbClr val="63575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59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560263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Monitoring &amp; reporting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BFBE2B4-4E14-48DD-964F-5C19DAECD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92" y="2151188"/>
            <a:ext cx="10926501" cy="4058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tx1"/>
                </a:solidFill>
              </a:rPr>
              <a:t>After signing the Accord, the city submits within 2 years a first report containing: </a:t>
            </a:r>
          </a:p>
          <a:p>
            <a:pPr marL="360000"/>
            <a:r>
              <a:rPr lang="en-GB" sz="2200" dirty="0">
                <a:solidFill>
                  <a:schemeClr val="tx1"/>
                </a:solidFill>
              </a:rPr>
              <a:t>Information on the baseline situation in each area;</a:t>
            </a:r>
          </a:p>
          <a:p>
            <a:pPr marL="360000"/>
            <a:r>
              <a:rPr lang="en-GB" sz="2200" dirty="0">
                <a:solidFill>
                  <a:schemeClr val="tx1"/>
                </a:solidFill>
              </a:rPr>
              <a:t>The targets which the city has set for itself to meet by 2030;</a:t>
            </a:r>
          </a:p>
          <a:p>
            <a:pPr marL="360000"/>
            <a:r>
              <a:rPr lang="en-GB" sz="2200" dirty="0">
                <a:solidFill>
                  <a:schemeClr val="tx1"/>
                </a:solidFill>
              </a:rPr>
              <a:t>An overview of the next steps (measures and actions) the city intends to take in order to achieve the targets.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200" dirty="0">
                <a:solidFill>
                  <a:schemeClr val="tx1"/>
                </a:solidFill>
              </a:rPr>
              <a:t>Cities will report on progress every 3 years through an easy-to-use online tool (currently being prepared).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200" dirty="0">
                <a:solidFill>
                  <a:schemeClr val="tx1"/>
                </a:solidFill>
              </a:rPr>
              <a:t>Reporting will include a small set of common indicators, to allow for comparability &amp; benchmarking (the list is in preparation).</a:t>
            </a:r>
          </a:p>
          <a:p>
            <a:pPr marL="0" indent="0">
              <a:spcBef>
                <a:spcPts val="1800"/>
              </a:spcBef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3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560263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Support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D27253-6709-4D6E-BC80-3A4183E2F63B}"/>
              </a:ext>
            </a:extLst>
          </p:cNvPr>
          <p:cNvSpPr/>
          <p:nvPr/>
        </p:nvSpPr>
        <p:spPr>
          <a:xfrm>
            <a:off x="838200" y="2689397"/>
            <a:ext cx="3469849" cy="2052285"/>
          </a:xfrm>
          <a:prstGeom prst="roundRect">
            <a:avLst/>
          </a:prstGeom>
          <a:solidFill>
            <a:srgbClr val="0B6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Helpdesk</a:t>
            </a:r>
          </a:p>
          <a:p>
            <a:pPr algn="ctr"/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A92165-4F0C-4A4B-9FF5-8347B5CD1273}"/>
              </a:ext>
            </a:extLst>
          </p:cNvPr>
          <p:cNvSpPr/>
          <p:nvPr/>
        </p:nvSpPr>
        <p:spPr>
          <a:xfrm>
            <a:off x="4516127" y="2689396"/>
            <a:ext cx="3469849" cy="2052285"/>
          </a:xfrm>
          <a:prstGeom prst="roundRect">
            <a:avLst/>
          </a:prstGeom>
          <a:solidFill>
            <a:srgbClr val="2AA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Funding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CEA41C-E2C2-4005-8518-830633FA2987}"/>
              </a:ext>
            </a:extLst>
          </p:cNvPr>
          <p:cNvSpPr/>
          <p:nvPr/>
        </p:nvSpPr>
        <p:spPr>
          <a:xfrm>
            <a:off x="8194055" y="2668550"/>
            <a:ext cx="3469849" cy="2093976"/>
          </a:xfrm>
          <a:prstGeom prst="roundRect">
            <a:avLst/>
          </a:prstGeom>
          <a:solidFill>
            <a:srgbClr val="127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44539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049876E-9D5C-47DF-A0A2-D50827485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29518"/>
            <a:ext cx="12192000" cy="1155345"/>
          </a:xfrm>
          <a:prstGeom prst="rect">
            <a:avLst/>
          </a:prstGeom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8AEF56D0-6ADD-46AA-B8B5-91A82E65B7DA}"/>
              </a:ext>
            </a:extLst>
          </p:cNvPr>
          <p:cNvSpPr txBox="1">
            <a:spLocks/>
          </p:cNvSpPr>
          <p:nvPr/>
        </p:nvSpPr>
        <p:spPr>
          <a:xfrm>
            <a:off x="973395" y="2015600"/>
            <a:ext cx="9914680" cy="166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For more information regarding the Green City Accord, please visit 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www.greencityaccord.eu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, or write to 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contact@greencityaccord.eu</a:t>
            </a:r>
            <a:endParaRPr lang="de-DE" sz="2600" b="1" dirty="0">
              <a:solidFill>
                <a:srgbClr val="3C3C58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CFB281E6-A798-4AC0-A31C-3EA4C13A8EA5}"/>
              </a:ext>
            </a:extLst>
          </p:cNvPr>
          <p:cNvSpPr/>
          <p:nvPr/>
        </p:nvSpPr>
        <p:spPr>
          <a:xfrm flipV="1">
            <a:off x="860610" y="6473067"/>
            <a:ext cx="3811403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sz="1600" b="1" dirty="0">
              <a:solidFill>
                <a:srgbClr val="3C3C58"/>
              </a:solidFill>
              <a:latin typeface="Calibri" panose="020F0502020204030204" pitchFamily="34" charset="0"/>
              <a:ea typeface="Open Sans Extrabold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0">
            <a:extLst>
              <a:ext uri="{FF2B5EF4-FFF2-40B4-BE49-F238E27FC236}">
                <a16:creationId xmlns:a16="http://schemas.microsoft.com/office/drawing/2014/main" id="{87A3D472-543C-4607-92B5-0377314C4597}"/>
              </a:ext>
            </a:extLst>
          </p:cNvPr>
          <p:cNvSpPr/>
          <p:nvPr/>
        </p:nvSpPr>
        <p:spPr>
          <a:xfrm>
            <a:off x="9615657" y="4080320"/>
            <a:ext cx="171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3C3C58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contents of this publication do not necessarily reflect the position or opinion of the European Commission.</a:t>
            </a:r>
            <a:endParaRPr lang="de-DE" sz="900" dirty="0">
              <a:solidFill>
                <a:srgbClr val="3C3C58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10" descr="Ein Bild, das Blume, Baum enthält.&#10;&#10;Automatisch generierte Beschreibung">
            <a:extLst>
              <a:ext uri="{FF2B5EF4-FFF2-40B4-BE49-F238E27FC236}">
                <a16:creationId xmlns:a16="http://schemas.microsoft.com/office/drawing/2014/main" id="{088D7C7B-DB7C-4840-B3C6-9BF631E341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2296" y="6024772"/>
            <a:ext cx="1189703" cy="850258"/>
          </a:xfrm>
          <a:prstGeom prst="rect">
            <a:avLst/>
          </a:prstGeom>
        </p:spPr>
      </p:pic>
      <p:pic>
        <p:nvPicPr>
          <p:cNvPr id="9" name="Grafik 13">
            <a:extLst>
              <a:ext uri="{FF2B5EF4-FFF2-40B4-BE49-F238E27FC236}">
                <a16:creationId xmlns:a16="http://schemas.microsoft.com/office/drawing/2014/main" id="{4D0F3B1B-4FB8-4A1C-9766-15C54E0290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038" y="5994881"/>
            <a:ext cx="893885" cy="863119"/>
          </a:xfrm>
          <a:prstGeom prst="rect">
            <a:avLst/>
          </a:prstGeom>
        </p:spPr>
      </p:pic>
      <p:pic>
        <p:nvPicPr>
          <p:cNvPr id="19" name="Grafik 10" descr="Ein Bild, das Blume, Baum enthält.&#10;&#10;Automatisch generierte Beschreibung">
            <a:extLst>
              <a:ext uri="{FF2B5EF4-FFF2-40B4-BE49-F238E27FC236}">
                <a16:creationId xmlns:a16="http://schemas.microsoft.com/office/drawing/2014/main" id="{1CCBBF80-B49A-484F-826A-8DA252C7EB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2296" y="6034604"/>
            <a:ext cx="1189703" cy="850258"/>
          </a:xfrm>
          <a:prstGeom prst="rect">
            <a:avLst/>
          </a:prstGeom>
        </p:spPr>
      </p:pic>
      <p:pic>
        <p:nvPicPr>
          <p:cNvPr id="20" name="Grafik 13">
            <a:extLst>
              <a:ext uri="{FF2B5EF4-FFF2-40B4-BE49-F238E27FC236}">
                <a16:creationId xmlns:a16="http://schemas.microsoft.com/office/drawing/2014/main" id="{E67D291C-644A-4A71-B9AB-B5F9E4C7BF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038" y="6004713"/>
            <a:ext cx="893885" cy="863119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2691A18-B490-C14D-8756-ABC50D095E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212" y="4876226"/>
            <a:ext cx="1715733" cy="450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828525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What is the Green City Accord?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793E95-5059-452F-B0C9-01736B2B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607" y="2403987"/>
            <a:ext cx="6421417" cy="3726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The Green City Accord is a movement of European cities committed to safeguarding the environment.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In signing the Green City Accord, city leaders agree to take further action to make their cities greener, cleaner and healthier places.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The Green City Accord will support the delivery of the European Green Deal and the UN Sustainable Development Goals.</a:t>
            </a:r>
            <a:endParaRPr lang="de-DE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B835B-8F64-4695-8A8A-EB97E4096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6" y="1474839"/>
            <a:ext cx="4655574" cy="46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828525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Why a Green City Accord?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793E95-5059-452F-B0C9-01736B2B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607" y="2524063"/>
            <a:ext cx="6421417" cy="312102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Urban areas are home to some 70% of the EU’s population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Urban areas </a:t>
            </a:r>
            <a:r>
              <a:rPr lang="en-US" sz="240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face a host of environmental challenges that pose risks to the health and wellbeing of their citizens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cs typeface="Arial" panose="020B0604020202020204" pitchFamily="34" charset="0"/>
              </a:rPr>
              <a:t> </a:t>
            </a:r>
            <a:endParaRPr lang="de-DE" sz="2400" dirty="0">
              <a:effectLst/>
              <a:cs typeface="Arial" panose="020B0604020202020204" pitchFamily="34" charset="0"/>
            </a:endParaRP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8"/>
          <a:stretch/>
        </p:blipFill>
        <p:spPr>
          <a:xfrm>
            <a:off x="7537200" y="1554589"/>
            <a:ext cx="4654800" cy="4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6F8A-0F03-44AD-86E3-3C47EE5E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695872"/>
            <a:ext cx="10926501" cy="500147"/>
          </a:xfrm>
        </p:spPr>
        <p:txBody>
          <a:bodyPr/>
          <a:lstStyle/>
          <a:p>
            <a:r>
              <a:rPr lang="de-DE" b="1" dirty="0"/>
              <a:t>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4818-EE30-410F-8682-54357D251F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7" y="2282218"/>
            <a:ext cx="5803361" cy="3095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Accord brings together mayors and leaders across Europe around a common vision of an urban future where, by 2030: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Cities will be attractive places to live: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Citizens will breathe clean air, enjoy clean water, have access to parks and green spaces, and experience less environmental noise.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circular economy will be a reality and waste will have become a resource by greater reuse, repair and recycling.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EEB6D1-24F0-5041-80E1-DF1E864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15" name="Date Placeholder 19">
            <a:extLst>
              <a:ext uri="{FF2B5EF4-FFF2-40B4-BE49-F238E27FC236}">
                <a16:creationId xmlns:a16="http://schemas.microsoft.com/office/drawing/2014/main" id="{99B67620-8EE0-C244-8853-F7CF7F62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6" name="Footer Placeholder 20">
            <a:extLst>
              <a:ext uri="{FF2B5EF4-FFF2-40B4-BE49-F238E27FC236}">
                <a16:creationId xmlns:a16="http://schemas.microsoft.com/office/drawing/2014/main" id="{1265B1D3-AC12-EC45-901C-0A55CE2E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pic>
        <p:nvPicPr>
          <p:cNvPr id="24" name="Grafik 23" descr="Ein Bild, das Schild, Zeichnung, Licht, Computer enthält.&#10;&#10;Automatisch generierte Beschreibung">
            <a:extLst>
              <a:ext uri="{FF2B5EF4-FFF2-40B4-BE49-F238E27FC236}">
                <a16:creationId xmlns:a16="http://schemas.microsoft.com/office/drawing/2014/main" id="{4CF5582C-55FF-4048-B698-8A95C114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96" y="5387021"/>
            <a:ext cx="1498733" cy="147097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C66C4FF-955F-1840-88D2-5F9E69893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048067"/>
            <a:ext cx="2366833" cy="2827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5567A-37B7-4AD9-B30F-EDECC0F43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5090" y="1945945"/>
            <a:ext cx="2438611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828525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Goals – Air quality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793E95-5059-452F-B0C9-01736B2B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607" y="2514600"/>
            <a:ext cx="6421417" cy="72385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cs typeface="Arial" panose="020B0604020202020204" pitchFamily="34" charset="0"/>
              </a:rPr>
              <a:t>In joining the Accord, mayors agree to taking further action to achieve the following goal by 2030: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pic>
        <p:nvPicPr>
          <p:cNvPr id="9" name="Grafik 7">
            <a:extLst>
              <a:ext uri="{FF2B5EF4-FFF2-40B4-BE49-F238E27FC236}">
                <a16:creationId xmlns:a16="http://schemas.microsoft.com/office/drawing/2014/main" id="{9C631442-B714-4ABE-BF65-FAEB8ADB5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35661"/>
            <a:ext cx="571500" cy="711200"/>
          </a:xfrm>
          <a:prstGeom prst="rect">
            <a:avLst/>
          </a:prstGeom>
        </p:spPr>
      </p:pic>
      <p:sp>
        <p:nvSpPr>
          <p:cNvPr id="18" name="TextBox 32">
            <a:extLst>
              <a:ext uri="{FF2B5EF4-FFF2-40B4-BE49-F238E27FC236}">
                <a16:creationId xmlns:a16="http://schemas.microsoft.com/office/drawing/2014/main" id="{1FAD0BF9-EF6B-4CEF-887A-32556A9127E7}"/>
              </a:ext>
            </a:extLst>
          </p:cNvPr>
          <p:cNvSpPr txBox="1"/>
          <p:nvPr/>
        </p:nvSpPr>
        <p:spPr>
          <a:xfrm>
            <a:off x="1623322" y="3591097"/>
            <a:ext cx="58098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Significant improvement in air quality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in cities moving closer to respecting the World Health Organization’s Air Quality Guidelines, while ending exceedances of EU air quality standards as soon as possible.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29" y="1421238"/>
            <a:ext cx="3385742" cy="24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8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828525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Goals – Water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798727" y="3805620"/>
            <a:ext cx="6680790" cy="1107996"/>
            <a:chOff x="838200" y="3496159"/>
            <a:chExt cx="6680790" cy="1107996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3CEC7657-7049-44B7-B61D-3207B475A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578077"/>
              <a:ext cx="571500" cy="7112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6B5D23-0885-4718-AA91-DC8B5DAAD786}"/>
                </a:ext>
              </a:extLst>
            </p:cNvPr>
            <p:cNvSpPr txBox="1"/>
            <p:nvPr/>
          </p:nvSpPr>
          <p:spPr>
            <a:xfrm>
              <a:off x="1709125" y="3496159"/>
              <a:ext cx="580986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latin typeface="Verdana" panose="020B0604030504040204" pitchFamily="34" charset="0"/>
                  <a:ea typeface="Verdana" panose="020B0604030504040204" pitchFamily="34" charset="0"/>
                </a:rPr>
                <a:t>Important progress in improving the quality of water bodies and the efficiency of water use.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42CBC34-B31F-497C-8BD0-EAF3FEC8C05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637" y="1828525"/>
            <a:ext cx="4550400" cy="398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6607" y="2514600"/>
            <a:ext cx="6646607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joining the Accord, mayors agree to taking further action to achieve the following goal by 2030:</a:t>
            </a:r>
          </a:p>
        </p:txBody>
      </p:sp>
    </p:spTree>
    <p:extLst>
      <p:ext uri="{BB962C8B-B14F-4D97-AF65-F5344CB8AC3E}">
        <p14:creationId xmlns:p14="http://schemas.microsoft.com/office/powerpoint/2010/main" val="385528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828525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Goals –  Nature and Biodiversity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3556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3819218"/>
            <a:ext cx="6472127" cy="2462213"/>
            <a:chOff x="838200" y="3357553"/>
            <a:chExt cx="6472127" cy="246221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3D5F890-EA35-4331-A2AD-3FC043530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451056"/>
              <a:ext cx="571500" cy="711200"/>
            </a:xfrm>
            <a:prstGeom prst="rect">
              <a:avLst/>
            </a:prstGeom>
          </p:spPr>
        </p:pic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9DCC5BFA-AEE3-4D23-BEF1-C6270D6EC3DC}"/>
                </a:ext>
              </a:extLst>
            </p:cNvPr>
            <p:cNvSpPr txBox="1"/>
            <p:nvPr/>
          </p:nvSpPr>
          <p:spPr>
            <a:xfrm>
              <a:off x="1539791" y="3357553"/>
              <a:ext cx="5770536" cy="2462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defRPr>
                  <a:solidFill>
                    <a:srgbClr val="63575E"/>
                  </a:solidFill>
                  <a:latin typeface="+mn-lt"/>
                </a:defRPr>
              </a:lvl1pPr>
            </a:lstStyle>
            <a:p>
              <a:r>
                <a:rPr lang="en-GB" sz="2200" b="1" dirty="0"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Considerable progress in conserving and enhancing urban biodiversity</a:t>
              </a:r>
              <a:r>
                <a:rPr lang="en-GB" sz="2200" dirty="0"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, including through an increase in the extent and quality of green areas in cities, and by halting the loss of and restoring urban ecosystems.</a:t>
              </a:r>
              <a:endPara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011" y="2023834"/>
            <a:ext cx="4549989" cy="3981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6607" y="251371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joining the Accord, mayors agree to taking further action to achieve the following goal by 2030:</a:t>
            </a:r>
          </a:p>
        </p:txBody>
      </p:sp>
    </p:spTree>
    <p:extLst>
      <p:ext uri="{BB962C8B-B14F-4D97-AF65-F5344CB8AC3E}">
        <p14:creationId xmlns:p14="http://schemas.microsoft.com/office/powerpoint/2010/main" val="102238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828525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Goals – Circular Economy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pic>
        <p:nvPicPr>
          <p:cNvPr id="12" name="Grafik 13">
            <a:extLst>
              <a:ext uri="{FF2B5EF4-FFF2-40B4-BE49-F238E27FC236}">
                <a16:creationId xmlns:a16="http://schemas.microsoft.com/office/drawing/2014/main" id="{F1C0255E-E19C-487C-B92D-7265110B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35054"/>
            <a:ext cx="571500" cy="711200"/>
          </a:xfrm>
          <a:prstGeom prst="rect">
            <a:avLst/>
          </a:prstGeom>
        </p:spPr>
      </p:pic>
      <p:sp>
        <p:nvSpPr>
          <p:cNvPr id="22" name="TextBox 32">
            <a:extLst>
              <a:ext uri="{FF2B5EF4-FFF2-40B4-BE49-F238E27FC236}">
                <a16:creationId xmlns:a16="http://schemas.microsoft.com/office/drawing/2014/main" id="{BAF57328-955F-4A20-98AA-09D024B18366}"/>
              </a:ext>
            </a:extLst>
          </p:cNvPr>
          <p:cNvSpPr txBox="1"/>
          <p:nvPr/>
        </p:nvSpPr>
        <p:spPr>
          <a:xfrm>
            <a:off x="1679592" y="3495482"/>
            <a:ext cx="57705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>
                <a:solidFill>
                  <a:srgbClr val="63575E"/>
                </a:solidFill>
                <a:latin typeface="+mn-lt"/>
              </a:defRPr>
            </a:lvl1pPr>
          </a:lstStyle>
          <a:p>
            <a:r>
              <a:rPr lang="en-GB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 towards the circular economy </a:t>
            </a:r>
            <a:r>
              <a:rPr lang="en-GB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 securing a significant improvement in the management of household municipal waste, an important reduction in waste generation and landfilling, and a substantial increase in re-use, repair and recycling.</a:t>
            </a: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00" y="1828524"/>
            <a:ext cx="4550400" cy="39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607" y="2406375"/>
            <a:ext cx="6096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joining the Accord, mayors agree to taking further action to achieve the following goal by 2030:</a:t>
            </a:r>
          </a:p>
        </p:txBody>
      </p:sp>
    </p:spTree>
    <p:extLst>
      <p:ext uri="{BB962C8B-B14F-4D97-AF65-F5344CB8AC3E}">
        <p14:creationId xmlns:p14="http://schemas.microsoft.com/office/powerpoint/2010/main" val="322689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DF73D-C6CC-4636-B3A4-232D618D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09389"/>
            <a:ext cx="2743200" cy="365125"/>
          </a:xfrm>
        </p:spPr>
        <p:txBody>
          <a:bodyPr/>
          <a:lstStyle/>
          <a:p>
            <a:pPr>
              <a:defRPr/>
            </a:pPr>
            <a:fld id="{F36C20FB-C0B9-404D-A014-C70ACB7F894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4081E3-25AA-4199-BB2D-CCAD03A7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7" y="1828525"/>
            <a:ext cx="10926501" cy="686075"/>
          </a:xfrm>
        </p:spPr>
        <p:txBody>
          <a:bodyPr/>
          <a:lstStyle/>
          <a:p>
            <a:r>
              <a:rPr lang="en-US" b="1" dirty="0">
                <a:cs typeface="Verdana" panose="020B0604030504040204" pitchFamily="34" charset="0"/>
              </a:rPr>
              <a:t>Goals – Noise</a:t>
            </a:r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E9353CFD-47F2-3F41-9DB2-95DB45D6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970EB97B-CB0C-4C0F-89D4-F36EEC9FA6BA}" type="datetime1">
              <a:rPr lang="de-DE" smtClean="0"/>
              <a:t>26.10.2020</a:t>
            </a:fld>
            <a:endParaRPr lang="de-DE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5325B1E4-AD6C-D743-AF5B-494845E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556" y="6356350"/>
            <a:ext cx="4114800" cy="365125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Green City </a:t>
            </a:r>
            <a:r>
              <a:rPr lang="de-DE" dirty="0" err="1"/>
              <a:t>Accord</a:t>
            </a:r>
            <a:endParaRPr lang="de-DE" dirty="0"/>
          </a:p>
        </p:txBody>
      </p:sp>
      <p:pic>
        <p:nvPicPr>
          <p:cNvPr id="11" name="Grafik 11">
            <a:extLst>
              <a:ext uri="{FF2B5EF4-FFF2-40B4-BE49-F238E27FC236}">
                <a16:creationId xmlns:a16="http://schemas.microsoft.com/office/drawing/2014/main" id="{55BA181A-8D03-4FFB-9D9F-3BD614D8D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06776"/>
            <a:ext cx="571500" cy="711200"/>
          </a:xfrm>
          <a:prstGeom prst="rect">
            <a:avLst/>
          </a:prstGeom>
        </p:spPr>
      </p:pic>
      <p:sp>
        <p:nvSpPr>
          <p:cNvPr id="20" name="TextBox 32">
            <a:extLst>
              <a:ext uri="{FF2B5EF4-FFF2-40B4-BE49-F238E27FC236}">
                <a16:creationId xmlns:a16="http://schemas.microsoft.com/office/drawing/2014/main" id="{3CE133C1-E14B-4479-BCF4-139AAAF5B2F7}"/>
              </a:ext>
            </a:extLst>
          </p:cNvPr>
          <p:cNvSpPr txBox="1"/>
          <p:nvPr/>
        </p:nvSpPr>
        <p:spPr>
          <a:xfrm>
            <a:off x="1509822" y="3806776"/>
            <a:ext cx="58344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Significant reduction in noise pollution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moving closer to World Health Organization’s recommended levels</a:t>
            </a:r>
            <a:r>
              <a:rPr lang="en-US" sz="2200" dirty="0">
                <a:solidFill>
                  <a:srgbClr val="63575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de-DE" sz="2200" dirty="0">
              <a:solidFill>
                <a:srgbClr val="63575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6" t="21249" b="12235"/>
          <a:stretch/>
        </p:blipFill>
        <p:spPr>
          <a:xfrm>
            <a:off x="7645986" y="1828525"/>
            <a:ext cx="4550400" cy="398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6607" y="2514600"/>
            <a:ext cx="655077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joining the Accord, mayors agree to taking further action to achieve the following goal by 2030:</a:t>
            </a:r>
          </a:p>
        </p:txBody>
      </p:sp>
    </p:spTree>
    <p:extLst>
      <p:ext uri="{BB962C8B-B14F-4D97-AF65-F5344CB8AC3E}">
        <p14:creationId xmlns:p14="http://schemas.microsoft.com/office/powerpoint/2010/main" val="2535041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49D13070B0346B130958569DA601F" ma:contentTypeVersion="12" ma:contentTypeDescription="Create a new document." ma:contentTypeScope="" ma:versionID="383ae67e000f8ecc76cceff9fbe593d8">
  <xsd:schema xmlns:xsd="http://www.w3.org/2001/XMLSchema" xmlns:xs="http://www.w3.org/2001/XMLSchema" xmlns:p="http://schemas.microsoft.com/office/2006/metadata/properties" xmlns:ns2="410f7331-54d1-4368-8f0f-f916f9513e8c" xmlns:ns3="1c6125f1-d776-4a0c-b4f4-58d3ef681171" targetNamespace="http://schemas.microsoft.com/office/2006/metadata/properties" ma:root="true" ma:fieldsID="b4e19111d4cc6c2e20d5724353793236" ns2:_="" ns3:_="">
    <xsd:import namespace="410f7331-54d1-4368-8f0f-f916f9513e8c"/>
    <xsd:import namespace="1c6125f1-d776-4a0c-b4f4-58d3ef681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f7331-54d1-4368-8f0f-f916f9513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125f1-d776-4a0c-b4f4-58d3ef6811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CE1869-8B99-4DCD-8526-4BF11528A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f7331-54d1-4368-8f0f-f916f9513e8c"/>
    <ds:schemaRef ds:uri="1c6125f1-d776-4a0c-b4f4-58d3ef681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FCE12-FDAE-466F-B422-7461EF2658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06C27-7524-4BF4-8FBA-AB0A258DCDD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c6125f1-d776-4a0c-b4f4-58d3ef681171"/>
    <ds:schemaRef ds:uri="http://purl.org/dc/terms/"/>
    <ds:schemaRef ds:uri="http://schemas.microsoft.com/office/infopath/2007/PartnerControls"/>
    <ds:schemaRef ds:uri="410f7331-54d1-4368-8f0f-f916f9513e8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935</Words>
  <Application>Microsoft Office PowerPoint</Application>
  <PresentationFormat>Widescreen</PresentationFormat>
  <Paragraphs>112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Custom Design</vt:lpstr>
      <vt:lpstr>Office Theme</vt:lpstr>
      <vt:lpstr>PowerPoint Presentation</vt:lpstr>
      <vt:lpstr>What is the Green City Accord?</vt:lpstr>
      <vt:lpstr>Why a Green City Accord?</vt:lpstr>
      <vt:lpstr>Vision</vt:lpstr>
      <vt:lpstr>Goals – Air quality</vt:lpstr>
      <vt:lpstr>Goals – Water</vt:lpstr>
      <vt:lpstr>Goals –  Nature and Biodiversity</vt:lpstr>
      <vt:lpstr>Goals – Circular Economy</vt:lpstr>
      <vt:lpstr>Goals – Noise</vt:lpstr>
      <vt:lpstr>Why Cities should join?</vt:lpstr>
      <vt:lpstr>How to join?</vt:lpstr>
      <vt:lpstr>Monitoring &amp; reporting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Eirin</dc:creator>
  <cp:lastModifiedBy>Agita Kaupuža</cp:lastModifiedBy>
  <cp:revision>85</cp:revision>
  <cp:lastPrinted>2020-09-29T14:46:46Z</cp:lastPrinted>
  <dcterms:created xsi:type="dcterms:W3CDTF">2020-09-10T12:07:51Z</dcterms:created>
  <dcterms:modified xsi:type="dcterms:W3CDTF">2020-10-26T15:28:34Z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0x010100C9A49D13070B0346B130958569DA601F</vt:lpwstr>
  </property>
</Properties>
</file>